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84" r:id="rId6"/>
    <p:sldId id="300" r:id="rId7"/>
    <p:sldId id="301" r:id="rId8"/>
    <p:sldId id="302" r:id="rId9"/>
    <p:sldId id="303" r:id="rId10"/>
    <p:sldId id="299" r:id="rId11"/>
    <p:sldId id="304" r:id="rId12"/>
    <p:sldId id="305" r:id="rId13"/>
    <p:sldId id="306" r:id="rId14"/>
    <p:sldId id="307" r:id="rId15"/>
    <p:sldId id="308" r:id="rId16"/>
    <p:sldId id="309" r:id="rId17"/>
    <p:sldId id="311" r:id="rId18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574" autoAdjust="0"/>
  </p:normalViewPr>
  <p:slideViewPr>
    <p:cSldViewPr snapToGrid="0">
      <p:cViewPr varScale="1">
        <p:scale>
          <a:sx n="46" d="100"/>
          <a:sy n="46" d="100"/>
        </p:scale>
        <p:origin x="38" y="71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0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505085-0AE3-4C24-8C3C-8746B086CE59}" type="datetime1">
              <a:rPr lang="en-GB" smtClean="0"/>
              <a:t>30/11/2024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0989B-289A-46CE-B0B1-CFD355D35337}" type="datetime1">
              <a:rPr lang="en-GB" noProof="0" smtClean="0"/>
              <a:pPr/>
              <a:t>30/11/2024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608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D67C1-B118-BDC4-7B8B-D0874CE7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3EFBF1-66FB-6CD5-0F63-FB836FBA9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BCB882-2AF9-DE76-E0B3-70125C69AC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890EFC-034C-2DC8-6FE2-9750B79A5E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087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95CFE-89D3-2C42-64D5-5EE5FC976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E985AA-80BA-07E7-A23B-C80DC310B9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44D68C-F3F4-4870-F1A3-C98A00697D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5E092-0C4B-7C22-01F3-6E1FD7145C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212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5426C-9FB0-FE35-D39F-4AB5AE437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47C1D-DE0C-2AF5-380E-9E9195429F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E1812D-65DB-3856-A295-6595BD9210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09FBB-E2B4-55D4-9221-F49276461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239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F5391-1FF2-6F65-BFFE-9551157C0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46AC00-8962-9342-8651-3F5CDBF028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8AB03D-29F1-CF85-4BF0-76AF30D552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45E07-FD2C-41E1-1BFA-84F013089C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256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E7156-50F3-FCC6-D3EE-E9EDAAE58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1530E6-F1A7-DC10-E5DC-91C053DFF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0FDAB8-4431-FFE8-3401-268F8163FF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B0CB7-23F9-689A-F367-FBC7899BE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224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005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05E97-0248-F3BD-97B3-A7225A33A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537C24-32F8-541E-C5CD-76460857CC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D80F48-9D8E-FC4C-0736-D1CC6F2D0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ACFB3-25D1-4EC8-2666-CED290D351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376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8DF52-1D67-A371-22F8-7B9D1A62E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6A8D19-6122-F09F-47B8-C6DA98F396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58B5B-CBA8-D146-A3C2-17D751D254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225BE-172C-BFAA-2FF5-3F09056EA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776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48EB0-FFC7-7EB5-1043-042E8FF1D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4395D8-745E-525D-3507-4FC90CFE01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706945-D0F7-B9C9-F6E4-B5FE254E98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8D24A-621B-F9E3-DEE8-22602F9DB8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085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56D41-9C5C-94A1-0156-C28C7F8C8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FCD22B-5667-AAA8-B19B-3DF969549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6C8E17-9DA3-F813-6C48-C12500D0D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6E714-1A35-EA2B-9288-FEB4FD1208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264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3E691-F3E6-81D9-9BCA-F1B145565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FF788-E36C-6EE5-9003-36151F819A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2D357F-958E-4DF3-5C32-123DFE6394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37BE0-F6AB-4CA4-3AE3-F3FF0D3CA3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188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1AEBC-87D3-4E3D-500B-1BDEEF3C0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8EA788-E9F8-AFCD-7853-08EA703D23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2B722F-AB1F-8FCB-2132-1528AD633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F4673-44AA-EE9B-2E6A-F9977FD93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5082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EA08A-DF96-2157-D64F-C03DDB326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6351F3-AB18-08EC-D5CE-AEB3049BC5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2CE0E6-F243-A728-53CF-1DA7585AC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F7893-C71A-A77D-DBD6-B1FFF50422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923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en-GB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n-GB" noProof="0"/>
              <a:t>Insert or drag and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GB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en-GB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GB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GB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GB" sz="700" spc="30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GB" sz="1800" spc="3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Bike Sales Analysis and Visualization</a:t>
            </a:r>
            <a:endParaRPr lang="en-US" sz="4800" b="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Swapna Macha</a:t>
            </a:r>
          </a:p>
        </p:txBody>
      </p:sp>
      <p:pic>
        <p:nvPicPr>
          <p:cNvPr id="5" name="Picture 4" descr="A bicycle in the grass&#10;&#10;Description automatically generated">
            <a:extLst>
              <a:ext uri="{FF2B5EF4-FFF2-40B4-BE49-F238E27FC236}">
                <a16:creationId xmlns:a16="http://schemas.microsoft.com/office/drawing/2014/main" id="{433CD840-87C2-8C1F-2F1D-7C6AD7333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2" y="998658"/>
            <a:ext cx="7053626" cy="4708295"/>
          </a:xfrm>
          <a:prstGeom prst="rect">
            <a:avLst/>
          </a:prstGeom>
        </p:spPr>
      </p:pic>
      <p:sp>
        <p:nvSpPr>
          <p:cNvPr id="1074" name="Rectangle 107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5AF805-BA86-6F78-1A5F-E97048ACF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49440035-D758-FFA6-5B1A-8D299BB8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DF87FD-6499-53E3-A71E-648F8C841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0623" y="2055628"/>
            <a:ext cx="3964385" cy="224199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Adults (35-64) are the Most Profitable Segment.</a:t>
            </a:r>
            <a:br>
              <a:rPr lang="en-US" sz="3200" dirty="0"/>
            </a:br>
            <a:r>
              <a:rPr lang="en-US" sz="3200" dirty="0"/>
              <a:t>Youth (&lt;25) Contribute the Least Profit.</a:t>
            </a: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354EF6A3-B037-F2F9-8D26-4FF094E5B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46FC8042-8D48-CB60-1BCB-1A5D9EC7D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ADD41-1FAC-98EE-31FA-877FF9CB0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09" y="1225890"/>
            <a:ext cx="7510439" cy="424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11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BE5E24-A88F-71F2-BF7E-8EC1E1FED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136D0AC7-B004-91C4-C508-3ADA2D9F8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C297C-B73C-C1A7-045A-6756D2651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0623" y="2055628"/>
            <a:ext cx="3964385" cy="224199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Consistent Growth in Revenue.</a:t>
            </a:r>
            <a:br>
              <a:rPr lang="en-US" sz="3200" dirty="0"/>
            </a:br>
            <a:r>
              <a:rPr lang="en-US" sz="3200" dirty="0"/>
              <a:t>Notable Increase in 2020 and 2021.</a:t>
            </a: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272BFD1F-1973-7078-88A5-444A46158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C60D27AE-9922-C7BC-DC3B-B8D213914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7678F7-51B6-9207-204F-1227A8747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48" y="1275907"/>
            <a:ext cx="7586770" cy="436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9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66A240-0107-CD73-2DB9-6C0838D8A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E8B06875-D4A4-0E76-C317-7EA54330C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E48CA-60BD-F6BF-37FE-23C02E579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0623" y="2055628"/>
            <a:ext cx="3964385" cy="224199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Adults contribute 50% of total revenue, making them the most significant age group for sales.</a:t>
            </a: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41551B45-BA41-1917-7631-B7475259F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3C8B3B63-32F8-DBC4-F2A3-213CC3DFF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9ED94-A087-6828-4468-83D43997A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84" y="1194434"/>
            <a:ext cx="7458174" cy="43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34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B8D88D8-3849-B91A-64A0-E1FD4AFA8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E958C-E7BB-52F7-F5D7-C45EB142B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Recommendations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8BA6819-8335-7743-7680-AD87DC7E2A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13</a:t>
            </a:fld>
            <a:endParaRPr lang="en-GB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F621F43-E9D2-B4CC-BDE2-C264CA13FC61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360363" y="1944886"/>
            <a:ext cx="11411636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 Youth Market: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Target the Youth in underperforming countries like the United States, Germany, and Canada.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None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Boost Adult Sales in Canada and France: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     Implement strategies to capture the Adult market in these countries.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Focus on High-Performing Regions: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    Increase investment and marketing in the United States and Adult segments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Investigate Low Revenue in the United Kingdom: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    Conduct further analysis to understand and address the factors behind low revenue.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None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Gender-Specific Campaigns: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    Tailor marketing strategies to align with the dominant gender demographic in each region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5110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A5B32D-9054-5F54-279C-D45C258CB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298D7D2A-629F-9C2A-5FE8-580F5F80F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2DBCA-B7F7-E3B5-409D-01F3EB3AA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777" y="1750827"/>
            <a:ext cx="11313041" cy="28143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Thank You</a:t>
            </a:r>
            <a:endParaRPr lang="en-US" sz="4800" b="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C0A1205E-F0F9-872E-E809-3A5E3F8D4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F49AF443-B998-C5BA-C5B4-2EC71EA0C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79915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527" y="2352430"/>
            <a:ext cx="8652844" cy="2807399"/>
          </a:xfrm>
        </p:spPr>
        <p:txBody>
          <a:bodyPr rtlCol="0"/>
          <a:lstStyle/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Project Brief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Dataset Overview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Identified problems or challenges in the Dataset</a:t>
            </a:r>
          </a:p>
          <a:p>
            <a:pPr marL="723900" lvl="1" indent="-457200">
              <a:buFont typeface="+mj-lt"/>
              <a:buAutoNum type="arabicPeriod"/>
            </a:pPr>
            <a:r>
              <a:rPr lang="en-US" sz="2800" dirty="0"/>
              <a:t>Data Cleaning and Transformation Process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Insights and Findings</a:t>
            </a:r>
          </a:p>
          <a:p>
            <a:pPr marL="723900" lvl="1" indent="-457200" rtl="0">
              <a:buFont typeface="+mj-lt"/>
              <a:buAutoNum type="arabicPeriod"/>
            </a:pPr>
            <a:r>
              <a:rPr lang="en-US" sz="2800" dirty="0"/>
              <a:t>Recommendations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8078667-4038-D8B4-42F9-2F07126C3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91D6A-6D94-D0AB-986D-F48967EC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417" y="255831"/>
            <a:ext cx="11255165" cy="695740"/>
          </a:xfrm>
        </p:spPr>
        <p:txBody>
          <a:bodyPr rtlCol="0"/>
          <a:lstStyle/>
          <a:p>
            <a:pPr marL="266700" lvl="1" rtl="0"/>
            <a:r>
              <a:rPr lang="en-US" sz="2800" dirty="0"/>
              <a:t>Project Brief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8807D8-2F8E-A318-83E1-041E1B72C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9603" y="1127740"/>
            <a:ext cx="11323979" cy="4547346"/>
          </a:xfrm>
        </p:spPr>
        <p:txBody>
          <a:bodyPr rtlCol="0"/>
          <a:lstStyle/>
          <a:p>
            <a:pPr lvl="1" rtl="0"/>
            <a:r>
              <a:rPr lang="en-US" sz="2400" dirty="0"/>
              <a:t>The project analyzed bike sales data across multiple countries to uncover:</a:t>
            </a:r>
          </a:p>
          <a:p>
            <a:pPr lvl="2"/>
            <a:r>
              <a:rPr lang="en-US" sz="2000" dirty="0"/>
              <a:t>Trends</a:t>
            </a:r>
          </a:p>
          <a:p>
            <a:pPr lvl="2"/>
            <a:r>
              <a:rPr lang="en-US" sz="2000" dirty="0"/>
              <a:t>Profitability</a:t>
            </a:r>
          </a:p>
          <a:p>
            <a:pPr lvl="2"/>
            <a:r>
              <a:rPr lang="en-US" sz="2000" dirty="0"/>
              <a:t>Market performance across age groups and gender</a:t>
            </a:r>
          </a:p>
          <a:p>
            <a:pPr marL="542925" lvl="2" indent="0">
              <a:buNone/>
            </a:pPr>
            <a:endParaRPr lang="en-US" sz="2400" dirty="0"/>
          </a:p>
          <a:p>
            <a:pPr lvl="1" rtl="0"/>
            <a:r>
              <a:rPr lang="en-US" sz="2400" dirty="0"/>
              <a:t>Utilized Excel tools such as PivotTables and visualizations to:</a:t>
            </a:r>
          </a:p>
          <a:p>
            <a:pPr lvl="2"/>
            <a:r>
              <a:rPr lang="en-US" sz="2000" dirty="0"/>
              <a:t>Identify high-performing markets</a:t>
            </a:r>
          </a:p>
          <a:p>
            <a:pPr lvl="2"/>
            <a:r>
              <a:rPr lang="en-US" sz="2000" dirty="0"/>
              <a:t>Highlight areas of improvement</a:t>
            </a:r>
          </a:p>
          <a:p>
            <a:pPr marL="542925" lvl="2" indent="0">
              <a:buNone/>
            </a:pPr>
            <a:endParaRPr lang="en-US" sz="2400" dirty="0"/>
          </a:p>
          <a:p>
            <a:pPr lvl="1" rtl="0"/>
            <a:r>
              <a:rPr lang="en-US" sz="2400" dirty="0"/>
              <a:t>Insights were used to:</a:t>
            </a:r>
          </a:p>
          <a:p>
            <a:pPr lvl="2"/>
            <a:r>
              <a:rPr lang="en-US" sz="2000" dirty="0"/>
              <a:t>Support strategic decision-making</a:t>
            </a:r>
          </a:p>
          <a:p>
            <a:pPr lvl="2"/>
            <a:r>
              <a:rPr lang="en-US" sz="2000" dirty="0"/>
              <a:t>Optimize resource allocation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20F192-6384-987F-370F-D696C98800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6482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8B81B99-EBF0-1C0B-FC87-FD6477932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1162-A6AA-B9EF-B77B-6E2FB6E3F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marL="266700" lvl="1" rtl="0"/>
            <a:r>
              <a:rPr lang="en-GB" sz="2800" dirty="0"/>
              <a:t>Dataset Overview</a:t>
            </a:r>
            <a:endParaRPr lang="en-US" sz="2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83B455-FC8C-1F1E-B9F4-E9EF77611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833" y="1786803"/>
            <a:ext cx="11255165" cy="3438340"/>
          </a:xfrm>
        </p:spPr>
        <p:txBody>
          <a:bodyPr rtlCol="0"/>
          <a:lstStyle/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Description</a:t>
            </a:r>
            <a:r>
              <a:rPr lang="en-US" sz="2400" b="1" dirty="0"/>
              <a:t>: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The dataset includes bike sales data segmented by country, age group, gender, revenue, and profit.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Key details</a:t>
            </a:r>
            <a:r>
              <a:rPr lang="en-US" sz="2400" dirty="0"/>
              <a:t>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Countries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Sales data from Australia, United States, Germany, Canada, United Kingdom, and France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Age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Groups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Youth and Adults.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Gender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Male and Female.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Metrics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Revenue, profit, and number of customers.</a:t>
            </a:r>
            <a:b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This structured dataset forms the basis for analyzing performance across different markets and demographics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7429F20-BDB4-FF22-F4C3-F4DD2BDD21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11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8C6CED2-722F-B3EE-4234-BE9B19D18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7085-E2BD-F569-E67F-412FB794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marL="266700" lvl="1" rtl="0"/>
            <a:r>
              <a:rPr lang="en-US" sz="2800" dirty="0"/>
              <a:t>Identified Problems or Challenges in the Dataset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BE6C77-1DA8-B51B-0621-E6F1A65E8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834" y="2258517"/>
            <a:ext cx="10281651" cy="2647311"/>
          </a:xfrm>
        </p:spPr>
        <p:txBody>
          <a:bodyPr vert="horz" lIns="0" tIns="0" rIns="0" bIns="0" rtlCol="0"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Incomplete Market Segmentation:</a:t>
            </a:r>
          </a:p>
          <a:p>
            <a:pPr lvl="1"/>
            <a:r>
              <a:rPr lang="en-US" sz="1800" dirty="0"/>
              <a:t>Some countries, like the United States, Germany, and Canada, lack sales data for the Youth age group.</a:t>
            </a:r>
          </a:p>
          <a:p>
            <a:pPr lvl="1"/>
            <a:r>
              <a:rPr lang="en-US" sz="1800" dirty="0"/>
              <a:t>Canada and France have no data for Adults.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Revenue Discrepancy:</a:t>
            </a:r>
          </a:p>
          <a:p>
            <a:pPr lvl="1"/>
            <a:r>
              <a:rPr lang="en-US" sz="1800" dirty="0"/>
              <a:t>The United Kingdom consistently reported the lowest revenue, which requires further investigation.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Demographic Disparities:</a:t>
            </a:r>
          </a:p>
          <a:p>
            <a:pPr lvl="1"/>
            <a:r>
              <a:rPr lang="en-US" sz="1800" dirty="0"/>
              <a:t>Female customers dominate most markets, while the United Kingdom and France show a higher male customer base.</a:t>
            </a:r>
          </a:p>
          <a:p>
            <a:pPr marL="0" indent="0">
              <a:buNone/>
            </a:pP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D8EC886-993D-3992-09E6-6389C8F6BB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068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22CF5BB-35F8-2865-C294-D98B055CF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FBDD2-D5CC-8739-0B32-0DCFFF465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marL="266700" lvl="1" rtl="0"/>
            <a:r>
              <a:rPr lang="en-US" sz="2800" dirty="0"/>
              <a:t>Data Cleaning and Transformation Process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54888C-0A4A-62CE-0420-FC5584CB62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6739" y="2084879"/>
            <a:ext cx="10855354" cy="3032406"/>
          </a:xfrm>
        </p:spPr>
        <p:txBody>
          <a:bodyPr rtlCol="0"/>
          <a:lstStyle/>
          <a:p>
            <a:pPr marL="0" indent="0">
              <a:buNone/>
            </a:pPr>
            <a:r>
              <a:rPr lang="en-US" sz="2400" dirty="0"/>
              <a:t>The following steps were undertaken to prepare the data for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Checked for missing data and validated completeness. analysis: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Removed duplicates to ensure accuracy in reporting.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Standardized metrics like revenue and profit for consistency across markets.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Utilized PivotTables to organize data by country, age group, gender, and product.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Generated visualizations (line, bar, and pie charts) to enhance data interpretation.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E83D63C-1DD4-1404-1ECE-C7E0803E86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62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7DCC3A-9E90-B09D-597A-85AC4709B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95A83BDA-76C3-ACC5-01C7-FC33A572E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1635E8-F992-4894-6286-65F189688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1646" y="2718034"/>
            <a:ext cx="3473491" cy="1761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The United States emerged as the most profitable country.</a:t>
            </a: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F329511B-40C2-0297-1D1B-BA97E06DF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A3756A44-CD20-7EC3-6F29-59F424F02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099A7-C6EA-8EE5-7A92-A531DA651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36" y="1330261"/>
            <a:ext cx="6102787" cy="386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50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1ABEAA-5932-DE53-605C-45DDAA4A6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Rectangle 108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AF61D9-C9D0-37A6-3EC8-0E46B55B3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Low Revenue in Germany, Canada, and the United Kingdom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66873E-5A30-52C8-3311-393AB3DE0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540" y="1675227"/>
            <a:ext cx="697491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01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4D4120-B0E1-4296-437B-9EEA44874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2" name="Rectangle 1071">
            <a:extLst>
              <a:ext uri="{FF2B5EF4-FFF2-40B4-BE49-F238E27FC236}">
                <a16:creationId xmlns:a16="http://schemas.microsoft.com/office/drawing/2014/main" id="{FEF713A6-7708-17E3-24E2-F1D71C99D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FE1F67-73BF-0105-7A2E-DEFFBC532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2400" y="2841728"/>
            <a:ext cx="3921855" cy="140628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Australia Dominates in Market Quantity</a:t>
            </a:r>
          </a:p>
        </p:txBody>
      </p:sp>
      <p:sp>
        <p:nvSpPr>
          <p:cNvPr id="1074" name="Rectangle 1073">
            <a:extLst>
              <a:ext uri="{FF2B5EF4-FFF2-40B4-BE49-F238E27FC236}">
                <a16:creationId xmlns:a16="http://schemas.microsoft.com/office/drawing/2014/main" id="{BFFD8515-2028-3719-E9A5-C78093376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F960BC17-AC2C-C0CF-CF44-969BDE76B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DA986-3D4E-56D6-49E4-FA05D5D16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93" y="1205024"/>
            <a:ext cx="7265555" cy="410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0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3_TF78453729" id="{B5AD887F-C00C-4020-8F4A-E5553089AAD8}" vid="{DE6F681E-202F-4008-88A9-381861D802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258AE14-BE87-4F2F-9922-71301CC2207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255</TotalTime>
  <Words>528</Words>
  <Application>Microsoft Office PowerPoint</Application>
  <PresentationFormat>Widescreen</PresentationFormat>
  <Paragraphs>82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Corbel</vt:lpstr>
      <vt:lpstr>Garamond</vt:lpstr>
      <vt:lpstr>Times New Roman</vt:lpstr>
      <vt:lpstr>Office Theme</vt:lpstr>
      <vt:lpstr>Bike Sales Analysis and Visualization</vt:lpstr>
      <vt:lpstr>Contents</vt:lpstr>
      <vt:lpstr>Project Brief</vt:lpstr>
      <vt:lpstr>Dataset Overview</vt:lpstr>
      <vt:lpstr>Identified Problems or Challenges in the Dataset</vt:lpstr>
      <vt:lpstr>Data Cleaning and Transformation Process</vt:lpstr>
      <vt:lpstr>The United States emerged as the most profitable country.</vt:lpstr>
      <vt:lpstr>Low Revenue in Germany, Canada, and the United Kingdom</vt:lpstr>
      <vt:lpstr>Australia Dominates in Market Quantity</vt:lpstr>
      <vt:lpstr>Adults (35-64) are the Most Profitable Segment. Youth (&lt;25) Contribute the Least Profit.</vt:lpstr>
      <vt:lpstr>Consistent Growth in Revenue. Notable Increase in 2020 and 2021.</vt:lpstr>
      <vt:lpstr>Adults contribute 50% of total revenue, making them the most significant age group for sales.</vt:lpstr>
      <vt:lpstr>Recommendations</vt:lpstr>
      <vt:lpstr>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sudhakar macha</dc:creator>
  <cp:lastModifiedBy>Swapna Macha</cp:lastModifiedBy>
  <cp:revision>3</cp:revision>
  <dcterms:created xsi:type="dcterms:W3CDTF">2024-11-30T16:38:53Z</dcterms:created>
  <dcterms:modified xsi:type="dcterms:W3CDTF">2024-11-30T20:54:26Z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